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9" r:id="rId4"/>
    <p:sldId id="266" r:id="rId5"/>
    <p:sldId id="262" r:id="rId6"/>
    <p:sldId id="263" r:id="rId7"/>
    <p:sldId id="264" r:id="rId8"/>
    <p:sldId id="265" r:id="rId9"/>
    <p:sldId id="261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7"/>
  </p:normalViewPr>
  <p:slideViewPr>
    <p:cSldViewPr snapToGrid="0">
      <p:cViewPr varScale="1">
        <p:scale>
          <a:sx n="103" d="100"/>
          <a:sy n="103" d="100"/>
        </p:scale>
        <p:origin x="18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345248376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345248376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9345248376_0_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345248376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345248376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9345248376_0_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345248376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345248376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9345248376_0_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5672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345248376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345248376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9345248376_0_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347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345248376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345248376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9345248376_0_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1261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345248376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345248376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9345248376_0_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936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345248376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345248376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9345248376_0_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7903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9345248376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9345248376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g9345248376_0_2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371600" y="4510088"/>
            <a:ext cx="6400800" cy="989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r>
              <a:rPr lang="en-US" sz="28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Presentation Subtitle Single Line </a:t>
            </a:r>
            <a:br>
              <a:rPr lang="en-US" sz="28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Subtitle Line Two</a:t>
            </a:r>
            <a:endParaRPr/>
          </a:p>
        </p:txBody>
      </p:sp>
      <p:pic>
        <p:nvPicPr>
          <p:cNvPr id="90" name="Google Shape;90;p13" descr="arcvera_logo_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0513" y="303213"/>
            <a:ext cx="2300287" cy="5683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>
            <a:spLocks noGrp="1"/>
          </p:cNvSpPr>
          <p:nvPr>
            <p:ph type="ctrTitle"/>
          </p:nvPr>
        </p:nvSpPr>
        <p:spPr>
          <a:xfrm>
            <a:off x="685800" y="289083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Presentation Title Line 1</a:t>
            </a:r>
            <a:br>
              <a:rPr lang="en-US" sz="3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Line 2</a:t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2824163" y="5976938"/>
            <a:ext cx="3495675" cy="661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Author, Sponsor or Event Name</a:t>
            </a:r>
            <a:endParaRPr/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Date and Year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3" descr="AV_slide_photo_background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4288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 descr="arcvera_logo_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0675" y="303213"/>
            <a:ext cx="2300288" cy="56832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3"/>
          <p:cNvSpPr txBox="1"/>
          <p:nvPr/>
        </p:nvSpPr>
        <p:spPr>
          <a:xfrm>
            <a:off x="0" y="5658675"/>
            <a:ext cx="9144000" cy="10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Dan Bernadett - Global Director of Wind Engineering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US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 February 2023</a:t>
            </a:r>
            <a:endParaRPr sz="180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795525" y="2016626"/>
            <a:ext cx="7772400" cy="13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2900" b="1" i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Wind Turbine Risk Analysis</a:t>
            </a:r>
            <a:endParaRPr sz="2900" b="1" i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85669" y="181944"/>
            <a:ext cx="1092600" cy="10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>
            <a:spLocks noGrp="1"/>
          </p:cNvSpPr>
          <p:nvPr>
            <p:ph type="subTitle" idx="1"/>
          </p:nvPr>
        </p:nvSpPr>
        <p:spPr>
          <a:xfrm>
            <a:off x="356175" y="1493104"/>
            <a:ext cx="8134500" cy="8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lang="en-US" sz="2400" b="1">
                <a:solidFill>
                  <a:srgbClr val="000000"/>
                </a:solidFill>
              </a:rPr>
              <a:t>Atmospheric Science, Engineering, and Wind &amp; Solar Technology with Roots to the Very Origins of the U.S. Industr</a:t>
            </a:r>
            <a:r>
              <a:rPr lang="en-US" sz="2400" b="1">
                <a:solidFill>
                  <a:srgbClr val="595959"/>
                </a:solidFill>
              </a:rPr>
              <a:t>y</a:t>
            </a:r>
            <a:endParaRPr sz="3800"/>
          </a:p>
        </p:txBody>
      </p:sp>
      <p:pic>
        <p:nvPicPr>
          <p:cNvPr id="104" name="Google Shape;104;p14" descr="AV_slide_greenbracket_art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31425" y="2299785"/>
            <a:ext cx="781325" cy="2382074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4"/>
          <p:cNvSpPr txBox="1"/>
          <p:nvPr/>
        </p:nvSpPr>
        <p:spPr>
          <a:xfrm>
            <a:off x="2658106" y="2454275"/>
            <a:ext cx="5113800" cy="16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2250" marR="0" lvl="0" indent="-2349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Char char="•"/>
            </a:pPr>
            <a:r>
              <a:rPr lang="en-US" sz="1700" dirty="0">
                <a:latin typeface="Calibri"/>
                <a:ea typeface="Calibri"/>
                <a:cs typeface="Calibri"/>
                <a:sym typeface="Calibri"/>
              </a:rPr>
              <a:t>Evaluated over 70% of all wind projects in the US</a:t>
            </a:r>
          </a:p>
          <a:p>
            <a:pPr marL="222250" indent="-234950">
              <a:lnSpc>
                <a:spcPct val="110000"/>
              </a:lnSpc>
              <a:buSzPts val="1700"/>
              <a:buFont typeface="Calibri"/>
              <a:buChar char="•"/>
            </a:pPr>
            <a:r>
              <a:rPr lang="en-US" sz="1700" dirty="0">
                <a:latin typeface="Calibri"/>
                <a:ea typeface="Calibri"/>
                <a:cs typeface="Calibri"/>
                <a:sym typeface="Calibri"/>
              </a:rPr>
              <a:t>Senior Staff 30+ years experience</a:t>
            </a:r>
          </a:p>
          <a:p>
            <a:pPr marL="222250" indent="-234950">
              <a:lnSpc>
                <a:spcPct val="110000"/>
              </a:lnSpc>
              <a:buSzPts val="1700"/>
              <a:buFont typeface="Calibri"/>
              <a:buChar char="•"/>
            </a:pPr>
            <a:r>
              <a:rPr lang="en-US" sz="1700" dirty="0">
                <a:latin typeface="Calibri"/>
                <a:ea typeface="Calibri"/>
                <a:cs typeface="Calibri"/>
                <a:sym typeface="Calibri"/>
              </a:rPr>
              <a:t>Conducted first financeable wind assessment in California in 1989</a:t>
            </a:r>
          </a:p>
          <a:p>
            <a:pPr marL="222250" marR="0" lvl="0" indent="-2349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Char char="•"/>
            </a:pPr>
            <a:r>
              <a:rPr lang="en-US" sz="1700" dirty="0">
                <a:latin typeface="Calibri"/>
                <a:ea typeface="Calibri"/>
                <a:cs typeface="Calibri"/>
                <a:sym typeface="Calibri"/>
              </a:rPr>
              <a:t>Global experience supporting p</a:t>
            </a:r>
            <a:r>
              <a:rPr lang="en-US" sz="17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rojects on 6 of 7 continents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222250" marR="0" lvl="0" indent="-2349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Char char="•"/>
            </a:pPr>
            <a:r>
              <a:rPr lang="en-US" sz="1700" dirty="0">
                <a:latin typeface="Calibri"/>
                <a:ea typeface="Calibri"/>
                <a:cs typeface="Calibri"/>
                <a:sym typeface="Calibri"/>
              </a:rPr>
              <a:t>45-person t</a:t>
            </a:r>
            <a:r>
              <a:rPr lang="en-US" sz="17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eam based </a:t>
            </a:r>
            <a:r>
              <a:rPr lang="en-US" sz="1700" dirty="0">
                <a:latin typeface="Calibri"/>
                <a:ea typeface="Calibri"/>
                <a:cs typeface="Calibri"/>
                <a:sym typeface="Calibri"/>
              </a:rPr>
              <a:t>in US, Brazil, Cape Town, SA, Bangalore, India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839200" cy="1178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3413" y="5016609"/>
            <a:ext cx="7889578" cy="1642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67602" y="5047679"/>
            <a:ext cx="1163208" cy="156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71900" y="3458650"/>
            <a:ext cx="1136400" cy="151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6000" y="3458650"/>
            <a:ext cx="1157450" cy="15152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6" descr="arcvera_logo_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66000" y="6219825"/>
            <a:ext cx="1557338" cy="3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6"/>
          <p:cNvSpPr txBox="1"/>
          <p:nvPr/>
        </p:nvSpPr>
        <p:spPr>
          <a:xfrm>
            <a:off x="1" y="1699713"/>
            <a:ext cx="9144000" cy="7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Daniel W. Bernadett, P.E.</a:t>
            </a:r>
            <a:endParaRPr sz="1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 sz="2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1189875" y="2903181"/>
            <a:ext cx="3430500" cy="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Arial"/>
              <a:buNone/>
            </a:pPr>
            <a:r>
              <a:rPr lang="en-US" sz="1800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Global Director of Wind Engineering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5373125" y="2559848"/>
            <a:ext cx="35355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30 years experience in the wind industry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1085275" y="4960147"/>
            <a:ext cx="3703500" cy="9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Arial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5373125" y="4847637"/>
            <a:ext cx="3336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Arial"/>
              <a:buNone/>
            </a:pPr>
            <a:r>
              <a:rPr lang="en-US" sz="1800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“In my 30 years experience in the wind industry, I have not become aware of a member of the public being injured by a wind turbine”</a:t>
            </a:r>
            <a:endParaRPr lang="en-US" sz="18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6" descr="AV_slide_greenbracket_art.eps"/>
          <p:cNvPicPr preferRelativeResize="0"/>
          <p:nvPr/>
        </p:nvPicPr>
        <p:blipFill rotWithShape="1">
          <a:blip r:embed="rId4">
            <a:alphaModFix/>
          </a:blip>
          <a:srcRect r="28941"/>
          <a:stretch/>
        </p:blipFill>
        <p:spPr>
          <a:xfrm>
            <a:off x="521716" y="4655343"/>
            <a:ext cx="469900" cy="1570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6" descr="AV_slide_tealbracket_art.eps"/>
          <p:cNvPicPr preferRelativeResize="0"/>
          <p:nvPr/>
        </p:nvPicPr>
        <p:blipFill rotWithShape="1">
          <a:blip r:embed="rId5">
            <a:alphaModFix/>
          </a:blip>
          <a:srcRect r="28941"/>
          <a:stretch/>
        </p:blipFill>
        <p:spPr>
          <a:xfrm>
            <a:off x="536575" y="2667000"/>
            <a:ext cx="469901" cy="162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6" descr="AV_slide_orangebracket_art.eps"/>
          <p:cNvPicPr preferRelativeResize="0"/>
          <p:nvPr/>
        </p:nvPicPr>
        <p:blipFill rotWithShape="1">
          <a:blip r:embed="rId6">
            <a:alphaModFix/>
          </a:blip>
          <a:srcRect r="28941"/>
          <a:stretch/>
        </p:blipFill>
        <p:spPr>
          <a:xfrm>
            <a:off x="4803775" y="2687638"/>
            <a:ext cx="469899" cy="1452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6" descr="AV_slide_yellowbracket_art.eps"/>
          <p:cNvPicPr preferRelativeResize="0"/>
          <p:nvPr/>
        </p:nvPicPr>
        <p:blipFill rotWithShape="1">
          <a:blip r:embed="rId7">
            <a:alphaModFix/>
          </a:blip>
          <a:srcRect r="28941"/>
          <a:stretch/>
        </p:blipFill>
        <p:spPr>
          <a:xfrm>
            <a:off x="4788916" y="4641850"/>
            <a:ext cx="469900" cy="1570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2400" y="152400"/>
            <a:ext cx="8839200" cy="11780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29;p16">
            <a:extLst>
              <a:ext uri="{FF2B5EF4-FFF2-40B4-BE49-F238E27FC236}">
                <a16:creationId xmlns:a16="http://schemas.microsoft.com/office/drawing/2014/main" id="{FCD04D64-CE72-0948-5AA8-8C622DA56280}"/>
              </a:ext>
            </a:extLst>
          </p:cNvPr>
          <p:cNvSpPr txBox="1"/>
          <p:nvPr/>
        </p:nvSpPr>
        <p:spPr>
          <a:xfrm>
            <a:off x="1244107" y="5007376"/>
            <a:ext cx="3430500" cy="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Arial"/>
              <a:buNone/>
            </a:pPr>
            <a:r>
              <a:rPr lang="en-US" sz="1800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New York State Professional Engineer (license # 073489)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6" descr="arcvera_logo_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66000" y="6219825"/>
            <a:ext cx="1557338" cy="3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6"/>
          <p:cNvSpPr txBox="1"/>
          <p:nvPr/>
        </p:nvSpPr>
        <p:spPr>
          <a:xfrm>
            <a:off x="1" y="1699713"/>
            <a:ext cx="9144000" cy="7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Societal Risk From Wind Turbines</a:t>
            </a:r>
            <a:endParaRPr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 sz="2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5492838" y="2988767"/>
            <a:ext cx="3430500" cy="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Arial"/>
              <a:buNone/>
            </a:pPr>
            <a:r>
              <a:rPr lang="en-US" sz="1800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ArcVera was also asked to quantify the societal risk of blade failure at the proposed ski area expansion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1169275" y="2790378"/>
            <a:ext cx="35355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ArcVera conducted a peer review of the DNV report on icing dated 7 October 2014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1085275" y="4905283"/>
            <a:ext cx="3703500" cy="9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Arial"/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ArcVera found the chance of being hit by a blade fragment was 3625 times lower than the chance of being hit by lightning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6" descr="AV_slide_greenbracket_art.eps"/>
          <p:cNvPicPr preferRelativeResize="0"/>
          <p:nvPr/>
        </p:nvPicPr>
        <p:blipFill rotWithShape="1">
          <a:blip r:embed="rId4">
            <a:alphaModFix/>
          </a:blip>
          <a:srcRect r="28941"/>
          <a:stretch/>
        </p:blipFill>
        <p:spPr>
          <a:xfrm>
            <a:off x="521716" y="4655343"/>
            <a:ext cx="469900" cy="1570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6" descr="AV_slide_tealbracket_art.eps"/>
          <p:cNvPicPr preferRelativeResize="0"/>
          <p:nvPr/>
        </p:nvPicPr>
        <p:blipFill rotWithShape="1">
          <a:blip r:embed="rId5">
            <a:alphaModFix/>
          </a:blip>
          <a:srcRect r="28941"/>
          <a:stretch/>
        </p:blipFill>
        <p:spPr>
          <a:xfrm>
            <a:off x="536575" y="2667000"/>
            <a:ext cx="469901" cy="162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6" descr="AV_slide_orangebracket_art.eps"/>
          <p:cNvPicPr preferRelativeResize="0"/>
          <p:nvPr/>
        </p:nvPicPr>
        <p:blipFill rotWithShape="1">
          <a:blip r:embed="rId6">
            <a:alphaModFix/>
          </a:blip>
          <a:srcRect r="28941"/>
          <a:stretch/>
        </p:blipFill>
        <p:spPr>
          <a:xfrm>
            <a:off x="4803775" y="2687638"/>
            <a:ext cx="469899" cy="1452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2400" y="152400"/>
            <a:ext cx="8839200" cy="11780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535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6" descr="arcvera_logo_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66000" y="6219825"/>
            <a:ext cx="1557338" cy="3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6"/>
          <p:cNvSpPr txBox="1"/>
          <p:nvPr/>
        </p:nvSpPr>
        <p:spPr>
          <a:xfrm>
            <a:off x="1" y="1699713"/>
            <a:ext cx="9144000" cy="7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lang="sv-SE" sz="2800" b="1" dirty="0">
                <a:latin typeface="Calibri"/>
                <a:ea typeface="Calibri"/>
                <a:cs typeface="Calibri"/>
                <a:sym typeface="Calibri"/>
              </a:rPr>
              <a:t>Blade Failure Types</a:t>
            </a:r>
            <a:endParaRPr lang="sv-SE" sz="1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 lang="sv-SE" sz="2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1141500" y="3006075"/>
            <a:ext cx="3430500" cy="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Arial"/>
              <a:buNone/>
            </a:pPr>
            <a:r>
              <a:rPr lang="en-US" sz="1800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Shedding of a single fragment while the turbine is operating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5387838" y="2702718"/>
            <a:ext cx="35355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Over-speeding and subsequent catastrophic failure of the turbine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1085275" y="4960147"/>
            <a:ext cx="3703500" cy="9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Arial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16" descr="AV_slide_tealbracket_art.eps"/>
          <p:cNvPicPr preferRelativeResize="0"/>
          <p:nvPr/>
        </p:nvPicPr>
        <p:blipFill rotWithShape="1">
          <a:blip r:embed="rId4">
            <a:alphaModFix/>
          </a:blip>
          <a:srcRect r="28941"/>
          <a:stretch/>
        </p:blipFill>
        <p:spPr>
          <a:xfrm>
            <a:off x="536575" y="2667000"/>
            <a:ext cx="469901" cy="162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6" descr="AV_slide_orangebracket_art.eps"/>
          <p:cNvPicPr preferRelativeResize="0"/>
          <p:nvPr/>
        </p:nvPicPr>
        <p:blipFill rotWithShape="1">
          <a:blip r:embed="rId5">
            <a:alphaModFix/>
          </a:blip>
          <a:srcRect r="28941"/>
          <a:stretch/>
        </p:blipFill>
        <p:spPr>
          <a:xfrm>
            <a:off x="4788775" y="2702718"/>
            <a:ext cx="469899" cy="1452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400" y="152400"/>
            <a:ext cx="8839200" cy="11780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170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6" descr="arcvera_logo_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66000" y="6219825"/>
            <a:ext cx="1557338" cy="3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6"/>
          <p:cNvSpPr txBox="1"/>
          <p:nvPr/>
        </p:nvSpPr>
        <p:spPr>
          <a:xfrm>
            <a:off x="1" y="1699713"/>
            <a:ext cx="9144000" cy="7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Blade Failure Analysis – Resort Risk</a:t>
            </a:r>
            <a:endParaRPr sz="1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 sz="2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1094419" y="5002833"/>
            <a:ext cx="3703500" cy="9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Arial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839200" cy="117801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6854126-B0FD-185C-A0A1-304940352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065838"/>
              </p:ext>
            </p:extLst>
          </p:nvPr>
        </p:nvGraphicFramePr>
        <p:xfrm>
          <a:off x="786384" y="2414016"/>
          <a:ext cx="7810500" cy="3246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1774598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4500938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1556668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2256744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185368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315977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934028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910708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404337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776165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156682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Number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Units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Explanation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0792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                                    476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years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Return period for any one of seven turbines having single fragment shedding event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0719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                   833,387,268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years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Resort risk return period for skier being hit in single fragment event per year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7667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18078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                           200,000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years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Return period of a particular turbine over-speeding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63331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                              87,005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years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Resort risk return period for skier being hit in over-speeding event per year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11946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17484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                              86,996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years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Combined resort risk return period for skier being hit in single fragment or over-speeding event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919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74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6" descr="arcvera_logo_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66000" y="6219825"/>
            <a:ext cx="1557338" cy="3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6"/>
          <p:cNvSpPr txBox="1"/>
          <p:nvPr/>
        </p:nvSpPr>
        <p:spPr>
          <a:xfrm>
            <a:off x="1" y="1699713"/>
            <a:ext cx="9144000" cy="7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Blade Failure Analysis – Risk to Individual Guests</a:t>
            </a:r>
            <a:endParaRPr sz="1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 sz="2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1094419" y="5002833"/>
            <a:ext cx="3703500" cy="9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Arial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839200" cy="117801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CE0298-EEC5-D9E8-949C-B2AFEC4C7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033545"/>
              </p:ext>
            </p:extLst>
          </p:nvPr>
        </p:nvGraphicFramePr>
        <p:xfrm>
          <a:off x="1581150" y="2625725"/>
          <a:ext cx="5981700" cy="2495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7810">
                  <a:extLst>
                    <a:ext uri="{9D8B030D-6E8A-4147-A177-3AD203B41FA5}">
                      <a16:colId xmlns:a16="http://schemas.microsoft.com/office/drawing/2014/main" val="3519781033"/>
                    </a:ext>
                  </a:extLst>
                </a:gridCol>
                <a:gridCol w="1033272">
                  <a:extLst>
                    <a:ext uri="{9D8B030D-6E8A-4147-A177-3AD203B41FA5}">
                      <a16:colId xmlns:a16="http://schemas.microsoft.com/office/drawing/2014/main" val="907553274"/>
                    </a:ext>
                  </a:extLst>
                </a:gridCol>
                <a:gridCol w="2551176">
                  <a:extLst>
                    <a:ext uri="{9D8B030D-6E8A-4147-A177-3AD203B41FA5}">
                      <a16:colId xmlns:a16="http://schemas.microsoft.com/office/drawing/2014/main" val="2095660522"/>
                    </a:ext>
                  </a:extLst>
                </a:gridCol>
                <a:gridCol w="259842">
                  <a:extLst>
                    <a:ext uri="{9D8B030D-6E8A-4147-A177-3AD203B41FA5}">
                      <a16:colId xmlns:a16="http://schemas.microsoft.com/office/drawing/2014/main" val="1236385501"/>
                    </a:ext>
                  </a:extLst>
                </a:gridCol>
                <a:gridCol w="215646">
                  <a:extLst>
                    <a:ext uri="{9D8B030D-6E8A-4147-A177-3AD203B41FA5}">
                      <a16:colId xmlns:a16="http://schemas.microsoft.com/office/drawing/2014/main" val="2413141515"/>
                    </a:ext>
                  </a:extLst>
                </a:gridCol>
                <a:gridCol w="201168">
                  <a:extLst>
                    <a:ext uri="{9D8B030D-6E8A-4147-A177-3AD203B41FA5}">
                      <a16:colId xmlns:a16="http://schemas.microsoft.com/office/drawing/2014/main" val="145199847"/>
                    </a:ext>
                  </a:extLst>
                </a:gridCol>
                <a:gridCol w="192786">
                  <a:extLst>
                    <a:ext uri="{9D8B030D-6E8A-4147-A177-3AD203B41FA5}">
                      <a16:colId xmlns:a16="http://schemas.microsoft.com/office/drawing/2014/main" val="217250382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Number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Units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Explanation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06931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400,000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skier-days/year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Maximum ski area build out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8281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0.000000003%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Skier risk per day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43042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     34,798,324,168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days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How many ski days between events for a single individual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47927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days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Average days per year a </a:t>
                      </a:r>
                      <a:r>
                        <a:rPr lang="en-US" sz="1600" u="none" strike="noStrike">
                          <a:effectLst/>
                        </a:rPr>
                        <a:t>skier participates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50496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          3,479,832,417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years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How many ski years between events for a single individual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9624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402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6" descr="arcvera_logo_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66000" y="6219825"/>
            <a:ext cx="1557338" cy="3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6"/>
          <p:cNvSpPr txBox="1"/>
          <p:nvPr/>
        </p:nvSpPr>
        <p:spPr>
          <a:xfrm>
            <a:off x="1" y="1699713"/>
            <a:ext cx="9144000" cy="7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Blade Failure Analysis – Risk to Individual Guests</a:t>
            </a:r>
            <a:endParaRPr sz="1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 sz="2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1094419" y="5002833"/>
            <a:ext cx="3703500" cy="9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Arial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839200" cy="117801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1C7BF02-0004-79BD-CB12-90597081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22245"/>
              </p:ext>
            </p:extLst>
          </p:nvPr>
        </p:nvGraphicFramePr>
        <p:xfrm>
          <a:off x="1581150" y="2627313"/>
          <a:ext cx="5981700" cy="2495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212975149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9495516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567955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4277869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348856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83188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623901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4650264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Number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Units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Explanation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33389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             960,000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Years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Return period for person to be struck by lightning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02123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                  3,625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Times more likely to be hit by lightning than by turbine fragment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098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80685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     292,201,383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Odds of winning </a:t>
                      </a:r>
                      <a:r>
                        <a:rPr lang="en-US" sz="1600" u="none" strike="noStrike" dirty="0" err="1">
                          <a:effectLst/>
                        </a:rPr>
                        <a:t>powerball</a:t>
                      </a:r>
                      <a:r>
                        <a:rPr lang="en-US" sz="1600" u="none" strike="noStrike" dirty="0">
                          <a:effectLst/>
                        </a:rPr>
                        <a:t> lottery jackpot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98427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Times more likely to win lottery than be hit by fragment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270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687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18" descr="arcvera_logo_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5612" y="5460624"/>
            <a:ext cx="2632775" cy="65047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18"/>
          <p:cNvSpPr txBox="1"/>
          <p:nvPr/>
        </p:nvSpPr>
        <p:spPr>
          <a:xfrm>
            <a:off x="-125" y="1656100"/>
            <a:ext cx="9144000" cy="20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u="sng">
                <a:latin typeface="Calibri"/>
                <a:ea typeface="Calibri"/>
                <a:cs typeface="Calibri"/>
                <a:sym typeface="Calibri"/>
              </a:rPr>
              <a:t>Thank you!</a:t>
            </a:r>
            <a:endParaRPr sz="4200" b="1" u="sng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>
                <a:latin typeface="Calibri"/>
                <a:ea typeface="Calibri"/>
                <a:cs typeface="Calibri"/>
                <a:sym typeface="Calibri"/>
              </a:rPr>
              <a:t>(Questions?)</a:t>
            </a:r>
            <a:endParaRPr sz="42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Dan.Bernadett@arcvera.com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8"/>
          <p:cNvSpPr txBox="1"/>
          <p:nvPr/>
        </p:nvSpPr>
        <p:spPr>
          <a:xfrm>
            <a:off x="10625" y="6263500"/>
            <a:ext cx="91440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Golden, CO (GHQ)       Bangalore, India      Sao Paulo, Brazil       Cape Town, South Africa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2" name="Google Shape;162;p18"/>
          <p:cNvCxnSpPr/>
          <p:nvPr/>
        </p:nvCxnSpPr>
        <p:spPr>
          <a:xfrm>
            <a:off x="2928975" y="6357975"/>
            <a:ext cx="4800" cy="238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3" name="Google Shape;163;p18"/>
          <p:cNvCxnSpPr/>
          <p:nvPr/>
        </p:nvCxnSpPr>
        <p:spPr>
          <a:xfrm>
            <a:off x="4352950" y="6357975"/>
            <a:ext cx="4800" cy="238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4" name="Google Shape;164;p18"/>
          <p:cNvCxnSpPr/>
          <p:nvPr/>
        </p:nvCxnSpPr>
        <p:spPr>
          <a:xfrm>
            <a:off x="5776925" y="6357975"/>
            <a:ext cx="4800" cy="238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505</Words>
  <Application>Microsoft Macintosh PowerPoint</Application>
  <PresentationFormat>On-screen Show (4:3)</PresentationFormat>
  <Paragraphs>94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Presentation Title Line 1 and Line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Line 1 and Line 2</dc:title>
  <dc:creator>Dan Bernadett</dc:creator>
  <cp:lastModifiedBy>Hannah Campbell</cp:lastModifiedBy>
  <cp:revision>5</cp:revision>
  <dcterms:modified xsi:type="dcterms:W3CDTF">2023-02-14T14:21:11Z</dcterms:modified>
</cp:coreProperties>
</file>